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64" r:id="rId4"/>
    <p:sldId id="263" r:id="rId5"/>
    <p:sldId id="262" r:id="rId6"/>
    <p:sldId id="261" r:id="rId7"/>
    <p:sldId id="258" r:id="rId8"/>
    <p:sldId id="259" r:id="rId9"/>
    <p:sldId id="260" r:id="rId10"/>
    <p:sldId id="272" r:id="rId11"/>
    <p:sldId id="271" r:id="rId12"/>
    <p:sldId id="265" r:id="rId13"/>
    <p:sldId id="267" r:id="rId14"/>
    <p:sldId id="266" r:id="rId15"/>
    <p:sldId id="268" r:id="rId16"/>
    <p:sldId id="270" r:id="rId17"/>
    <p:sldId id="269" r:id="rId18"/>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430" autoAdjust="0"/>
  </p:normalViewPr>
  <p:slideViewPr>
    <p:cSldViewPr snapToGrid="0">
      <p:cViewPr varScale="1">
        <p:scale>
          <a:sx n="50" d="100"/>
          <a:sy n="50" d="100"/>
        </p:scale>
        <p:origin x="806"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7072"/>
          </a:xfrm>
          <a:prstGeom prst="rect">
            <a:avLst/>
          </a:prstGeom>
        </p:spPr>
        <p:txBody>
          <a:bodyPr vert="horz" lIns="92930" tIns="46465" rIns="92930" bIns="46465" rtlCol="0"/>
          <a:lstStyle>
            <a:lvl1pPr algn="r">
              <a:defRPr sz="1200"/>
            </a:lvl1pPr>
          </a:lstStyle>
          <a:p>
            <a:fld id="{18E058F8-EB5E-46AA-96C4-AF81EB96AB72}" type="datetimeFigureOut">
              <a:rPr lang="en-US" smtClean="0"/>
              <a:t>11/23/2020</a:t>
            </a:fld>
            <a:endParaRPr lang="en-US"/>
          </a:p>
        </p:txBody>
      </p:sp>
      <p:sp>
        <p:nvSpPr>
          <p:cNvPr id="4" name="Footer Placeholder 3"/>
          <p:cNvSpPr>
            <a:spLocks noGrp="1"/>
          </p:cNvSpPr>
          <p:nvPr>
            <p:ph type="ftr" sz="quarter" idx="2"/>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30"/>
            <a:ext cx="3013763" cy="467071"/>
          </a:xfrm>
          <a:prstGeom prst="rect">
            <a:avLst/>
          </a:prstGeom>
        </p:spPr>
        <p:txBody>
          <a:bodyPr vert="horz" lIns="92930" tIns="46465" rIns="92930" bIns="46465" rtlCol="0" anchor="b"/>
          <a:lstStyle>
            <a:lvl1pPr algn="r">
              <a:defRPr sz="1200"/>
            </a:lvl1pPr>
          </a:lstStyle>
          <a:p>
            <a:fld id="{666AB8A6-5A00-4BB0-878D-39BA672792A1}" type="slidenum">
              <a:rPr lang="en-US" smtClean="0"/>
              <a:t>‹#›</a:t>
            </a:fld>
            <a:endParaRPr lang="en-US"/>
          </a:p>
        </p:txBody>
      </p:sp>
    </p:spTree>
    <p:extLst>
      <p:ext uri="{BB962C8B-B14F-4D97-AF65-F5344CB8AC3E}">
        <p14:creationId xmlns:p14="http://schemas.microsoft.com/office/powerpoint/2010/main" val="12181795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A9002E-8068-4F8C-BCCB-E0894693093A}"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1747926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A9002E-8068-4F8C-BCCB-E0894693093A}"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152717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A9002E-8068-4F8C-BCCB-E0894693093A}"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3147472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A9002E-8068-4F8C-BCCB-E0894693093A}"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190777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A9002E-8068-4F8C-BCCB-E0894693093A}"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338145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A9002E-8068-4F8C-BCCB-E0894693093A}"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1417181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A9002E-8068-4F8C-BCCB-E0894693093A}" type="datetimeFigureOut">
              <a:rPr lang="en-US" smtClean="0"/>
              <a:t>11/23/2020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334378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A9002E-8068-4F8C-BCCB-E0894693093A}" type="datetimeFigureOut">
              <a:rPr lang="en-US" smtClean="0"/>
              <a:t>11/23/2020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3923193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9002E-8068-4F8C-BCCB-E0894693093A}" type="datetimeFigureOut">
              <a:rPr lang="en-US" smtClean="0"/>
              <a:t>11/23/2020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1607557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A9002E-8068-4F8C-BCCB-E0894693093A}"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2559122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A9002E-8068-4F8C-BCCB-E0894693093A}"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CBE66-D3D4-4974-8366-3836766F9D32}" type="slidenum">
              <a:rPr lang="en-US" smtClean="0"/>
              <a:t>‹#›</a:t>
            </a:fld>
            <a:endParaRPr lang="en-US"/>
          </a:p>
        </p:txBody>
      </p:sp>
    </p:spTree>
    <p:extLst>
      <p:ext uri="{BB962C8B-B14F-4D97-AF65-F5344CB8AC3E}">
        <p14:creationId xmlns:p14="http://schemas.microsoft.com/office/powerpoint/2010/main" val="3823321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A9002E-8068-4F8C-BCCB-E0894693093A}" type="datetimeFigureOut">
              <a:rPr lang="en-US" smtClean="0"/>
              <a:t>11/23/2020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CBE66-D3D4-4974-8366-3836766F9D32}" type="slidenum">
              <a:rPr lang="en-US" smtClean="0"/>
              <a:t>‹#›</a:t>
            </a:fld>
            <a:endParaRPr lang="en-US"/>
          </a:p>
        </p:txBody>
      </p:sp>
    </p:spTree>
    <p:extLst>
      <p:ext uri="{BB962C8B-B14F-4D97-AF65-F5344CB8AC3E}">
        <p14:creationId xmlns:p14="http://schemas.microsoft.com/office/powerpoint/2010/main" val="3544685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en.wikipedia.org/wiki/Germany" TargetMode="External"/><Relationship Id="rId13" Type="http://schemas.openxmlformats.org/officeDocument/2006/relationships/hyperlink" Target="https://en.wikipedia.org/wiki/Indonesia" TargetMode="External"/><Relationship Id="rId18" Type="http://schemas.openxmlformats.org/officeDocument/2006/relationships/hyperlink" Target="https://en.wikipedia.org/wiki/People's_Republic_of_China" TargetMode="External"/><Relationship Id="rId3" Type="http://schemas.openxmlformats.org/officeDocument/2006/relationships/hyperlink" Target="https://en.wikipedia.org/wiki/United_States" TargetMode="External"/><Relationship Id="rId21" Type="http://schemas.openxmlformats.org/officeDocument/2006/relationships/hyperlink" Target="https://en.wikipedia.org/wiki/Islamic_Republic" TargetMode="External"/><Relationship Id="rId7" Type="http://schemas.openxmlformats.org/officeDocument/2006/relationships/hyperlink" Target="https://en.wikipedia.org/wiki/Parliamentary_republic" TargetMode="External"/><Relationship Id="rId12" Type="http://schemas.openxmlformats.org/officeDocument/2006/relationships/hyperlink" Target="https://en.wikipedia.org/wiki/Brazil" TargetMode="External"/><Relationship Id="rId17" Type="http://schemas.openxmlformats.org/officeDocument/2006/relationships/hyperlink" Target="https://en.wikipedia.org/wiki/Socialist_state" TargetMode="External"/><Relationship Id="rId25" Type="http://schemas.openxmlformats.org/officeDocument/2006/relationships/hyperlink" Target="https://en.wikipedia.org/wiki/Pakistan" TargetMode="External"/><Relationship Id="rId2" Type="http://schemas.openxmlformats.org/officeDocument/2006/relationships/hyperlink" Target="https://en.wikipedia.org/w/index.php?title=Constitutional_Republic&amp;action=edit&amp;redlink=1" TargetMode="External"/><Relationship Id="rId16" Type="http://schemas.openxmlformats.org/officeDocument/2006/relationships/hyperlink" Target="https://en.wikipedia.org/wiki/Russia" TargetMode="External"/><Relationship Id="rId20" Type="http://schemas.openxmlformats.org/officeDocument/2006/relationships/hyperlink" Target="https://en.wikipedia.org/wiki/De_jure" TargetMode="External"/><Relationship Id="rId1" Type="http://schemas.openxmlformats.org/officeDocument/2006/relationships/slideLayout" Target="../slideLayouts/slideLayout2.xml"/><Relationship Id="rId6" Type="http://schemas.openxmlformats.org/officeDocument/2006/relationships/hyperlink" Target="https://en.wikipedia.org/wiki/Democratic_republic" TargetMode="External"/><Relationship Id="rId11" Type="http://schemas.openxmlformats.org/officeDocument/2006/relationships/hyperlink" Target="https://en.wikipedia.org/wiki/Mexico" TargetMode="External"/><Relationship Id="rId24" Type="http://schemas.openxmlformats.org/officeDocument/2006/relationships/hyperlink" Target="https://en.wikipedia.org/wiki/Mauritania" TargetMode="External"/><Relationship Id="rId5" Type="http://schemas.openxmlformats.org/officeDocument/2006/relationships/hyperlink" Target="https://en.wikipedia.org/wiki/India" TargetMode="External"/><Relationship Id="rId15" Type="http://schemas.openxmlformats.org/officeDocument/2006/relationships/hyperlink" Target="https://en.wikipedia.org/wiki/Austria" TargetMode="External"/><Relationship Id="rId23" Type="http://schemas.openxmlformats.org/officeDocument/2006/relationships/hyperlink" Target="https://en.wikipedia.org/wiki/Iran" TargetMode="External"/><Relationship Id="rId10" Type="http://schemas.openxmlformats.org/officeDocument/2006/relationships/hyperlink" Target="https://en.wikipedia.org/wiki/Presidential_system" TargetMode="External"/><Relationship Id="rId19" Type="http://schemas.openxmlformats.org/officeDocument/2006/relationships/hyperlink" Target="https://en.wikipedia.org/wiki/Vietnam" TargetMode="External"/><Relationship Id="rId4" Type="http://schemas.openxmlformats.org/officeDocument/2006/relationships/hyperlink" Target="https://en.wikipedia.org/wiki/South_Africa" TargetMode="External"/><Relationship Id="rId9" Type="http://schemas.openxmlformats.org/officeDocument/2006/relationships/hyperlink" Target="https://en.wikipedia.org/wiki/Singapore" TargetMode="External"/><Relationship Id="rId14" Type="http://schemas.openxmlformats.org/officeDocument/2006/relationships/hyperlink" Target="https://en.wikipedia.org/wiki/Federal_republic" TargetMode="External"/><Relationship Id="rId22" Type="http://schemas.openxmlformats.org/officeDocument/2006/relationships/hyperlink" Target="https://en.wikipedia.org/wiki/Afghanista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en.wikipedia.org/wiki/Pluralism_(political_philosophy)" TargetMode="External"/><Relationship Id="rId13" Type="http://schemas.openxmlformats.org/officeDocument/2006/relationships/hyperlink" Target="https://en.wikipedia.org/wiki/Open_society" TargetMode="External"/><Relationship Id="rId18" Type="http://schemas.openxmlformats.org/officeDocument/2006/relationships/hyperlink" Target="https://en.wikipedia.org/wiki/Social_contract" TargetMode="External"/><Relationship Id="rId3" Type="http://schemas.openxmlformats.org/officeDocument/2006/relationships/hyperlink" Target="https://en.wikipedia.org/wiki/Representative_democracy" TargetMode="External"/><Relationship Id="rId7" Type="http://schemas.openxmlformats.org/officeDocument/2006/relationships/hyperlink" Target="https://en.wikipedia.org/wiki/Election" TargetMode="External"/><Relationship Id="rId12" Type="http://schemas.openxmlformats.org/officeDocument/2006/relationships/hyperlink" Target="https://en.wikipedia.org/wiki/Rule_of_law" TargetMode="External"/><Relationship Id="rId17" Type="http://schemas.openxmlformats.org/officeDocument/2006/relationships/hyperlink" Target="https://en.wikipedia.org/wiki/Uncodified_constitution" TargetMode="External"/><Relationship Id="rId2" Type="http://schemas.openxmlformats.org/officeDocument/2006/relationships/hyperlink" Target="https://en.wikipedia.org/wiki/Direct_democracy" TargetMode="External"/><Relationship Id="rId16" Type="http://schemas.openxmlformats.org/officeDocument/2006/relationships/hyperlink" Target="https://en.wikipedia.org/wiki/Constitution" TargetMode="External"/><Relationship Id="rId20" Type="http://schemas.openxmlformats.org/officeDocument/2006/relationships/hyperlink" Target="https://en.wikipedia.org/wiki/Totalitarian_democracy" TargetMode="External"/><Relationship Id="rId1" Type="http://schemas.openxmlformats.org/officeDocument/2006/relationships/slideLayout" Target="../slideLayouts/slideLayout2.xml"/><Relationship Id="rId6" Type="http://schemas.openxmlformats.org/officeDocument/2006/relationships/hyperlink" Target="https://en.wikipedia.org/wiki/Liberalism" TargetMode="External"/><Relationship Id="rId11" Type="http://schemas.openxmlformats.org/officeDocument/2006/relationships/hyperlink" Target="https://en.wikipedia.org/wiki/Branches_of_government" TargetMode="External"/><Relationship Id="rId5" Type="http://schemas.openxmlformats.org/officeDocument/2006/relationships/hyperlink" Target="https://en.wikipedia.org/wiki/Form_of_government" TargetMode="External"/><Relationship Id="rId15" Type="http://schemas.openxmlformats.org/officeDocument/2006/relationships/hyperlink" Target="https://en.wikipedia.org/wiki/Civil_liberties" TargetMode="External"/><Relationship Id="rId10" Type="http://schemas.openxmlformats.org/officeDocument/2006/relationships/hyperlink" Target="https://en.wikipedia.org/wiki/Separation_of_powers" TargetMode="External"/><Relationship Id="rId19" Type="http://schemas.openxmlformats.org/officeDocument/2006/relationships/hyperlink" Target="https://en.wikipedia.org/wiki/Social_democracy" TargetMode="External"/><Relationship Id="rId4" Type="http://schemas.openxmlformats.org/officeDocument/2006/relationships/hyperlink" Target="https://en.wikipedia.org/wiki/Liberal_democracy" TargetMode="External"/><Relationship Id="rId9" Type="http://schemas.openxmlformats.org/officeDocument/2006/relationships/hyperlink" Target="https://en.wikipedia.org/wiki/Political_party" TargetMode="External"/><Relationship Id="rId14" Type="http://schemas.openxmlformats.org/officeDocument/2006/relationships/hyperlink" Target="https://en.wikipedia.org/wiki/Human_right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Treaty" TargetMode="External"/><Relationship Id="rId3" Type="http://schemas.openxmlformats.org/officeDocument/2006/relationships/hyperlink" Target="https://en.wikipedia.org/wiki/Administrative_division" TargetMode="External"/><Relationship Id="rId7" Type="http://schemas.openxmlformats.org/officeDocument/2006/relationships/hyperlink" Target="https://en.wikipedia.org/wiki/Federated_state" TargetMode="External"/><Relationship Id="rId2" Type="http://schemas.openxmlformats.org/officeDocument/2006/relationships/hyperlink" Target="https://en.wikipedia.org/wiki/Central_government" TargetMode="External"/><Relationship Id="rId1" Type="http://schemas.openxmlformats.org/officeDocument/2006/relationships/slideLayout" Target="../slideLayouts/slideLayout2.xml"/><Relationship Id="rId6" Type="http://schemas.openxmlformats.org/officeDocument/2006/relationships/hyperlink" Target="https://en.wikipedia.org/wiki/Political_union" TargetMode="External"/><Relationship Id="rId5" Type="http://schemas.openxmlformats.org/officeDocument/2006/relationships/hyperlink" Target="https://en.wikipedia.org/wiki/Political_entity" TargetMode="External"/><Relationship Id="rId4" Type="http://schemas.openxmlformats.org/officeDocument/2006/relationships/hyperlink" Target="https://en.wikipedia.org/wiki/Member_states_of_the_United_Nation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Lecture 11 </a:t>
            </a:r>
            <a:br>
              <a:rPr lang="en-US" b="1" dirty="0" smtClean="0"/>
            </a:br>
            <a:r>
              <a:rPr lang="en-US" b="1" dirty="0" smtClean="0"/>
              <a:t>STATE: Political Systems and Political Regimes</a:t>
            </a:r>
            <a:endParaRPr lang="en-US" b="1" dirty="0"/>
          </a:p>
        </p:txBody>
      </p:sp>
      <p:sp>
        <p:nvSpPr>
          <p:cNvPr id="4" name="Subtitle 3"/>
          <p:cNvSpPr>
            <a:spLocks noGrp="1"/>
          </p:cNvSpPr>
          <p:nvPr>
            <p:ph type="subTitle" idx="1"/>
          </p:nvPr>
        </p:nvSpPr>
        <p:spPr/>
        <p:txBody>
          <a:bodyPr/>
          <a:lstStyle/>
          <a:p>
            <a:pPr algn="r"/>
            <a:r>
              <a:rPr lang="en-US" b="1" dirty="0" smtClean="0"/>
              <a:t>Marem Buzurtanova</a:t>
            </a:r>
          </a:p>
          <a:p>
            <a:pPr algn="r"/>
            <a:r>
              <a:rPr lang="en-US" b="1" dirty="0" smtClean="0"/>
              <a:t>Political Science Introductory Course</a:t>
            </a:r>
          </a:p>
          <a:p>
            <a:pPr algn="r"/>
            <a:r>
              <a:rPr lang="en-US" b="1" dirty="0" smtClean="0"/>
              <a:t>Al-Farabi KazNU</a:t>
            </a:r>
            <a:endParaRPr lang="en-US" b="1" dirty="0"/>
          </a:p>
        </p:txBody>
      </p:sp>
    </p:spTree>
    <p:extLst>
      <p:ext uri="{BB962C8B-B14F-4D97-AF65-F5344CB8AC3E}">
        <p14:creationId xmlns:p14="http://schemas.microsoft.com/office/powerpoint/2010/main" val="3805204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normAutofit/>
          </a:bodyPr>
          <a:lstStyle/>
          <a:p>
            <a:pPr marL="0" indent="0">
              <a:buNone/>
            </a:pPr>
            <a:r>
              <a:rPr lang="en-US" sz="5400" u="sng" cap="all" dirty="0" smtClean="0"/>
              <a:t>political regime </a:t>
            </a:r>
            <a:r>
              <a:rPr lang="en-US" sz="5400" dirty="0" smtClean="0"/>
              <a:t>is a set of </a:t>
            </a:r>
            <a:r>
              <a:rPr lang="en-US" sz="5400" i="1" dirty="0" smtClean="0"/>
              <a:t>ideological, institutional and sociological means </a:t>
            </a:r>
            <a:r>
              <a:rPr lang="en-US" sz="5400" dirty="0" smtClean="0"/>
              <a:t>which contribute to the formation and maintenance of </a:t>
            </a:r>
            <a:r>
              <a:rPr lang="en-US" sz="5400" i="1" dirty="0" smtClean="0"/>
              <a:t>particular form of governance </a:t>
            </a:r>
            <a:r>
              <a:rPr lang="en-US" sz="5400" dirty="0" smtClean="0"/>
              <a:t>in a given country for a certain period.</a:t>
            </a:r>
            <a:endParaRPr lang="en-US" sz="5400" dirty="0"/>
          </a:p>
        </p:txBody>
      </p:sp>
    </p:spTree>
    <p:extLst>
      <p:ext uri="{BB962C8B-B14F-4D97-AF65-F5344CB8AC3E}">
        <p14:creationId xmlns:p14="http://schemas.microsoft.com/office/powerpoint/2010/main" val="1896778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pPr marL="0" indent="0" algn="ctr">
              <a:buNone/>
            </a:pPr>
            <a:r>
              <a:rPr lang="en-US" sz="4800" b="1" dirty="0" smtClean="0"/>
              <a:t>Aristotle’s Classification of Political Constitutions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91111686"/>
              </p:ext>
            </p:extLst>
          </p:nvPr>
        </p:nvGraphicFramePr>
        <p:xfrm>
          <a:off x="838200" y="2957513"/>
          <a:ext cx="10748963" cy="1828800"/>
        </p:xfrm>
        <a:graphic>
          <a:graphicData uri="http://schemas.openxmlformats.org/drawingml/2006/table">
            <a:tbl>
              <a:tblPr firstRow="1" firstCol="1" bandRow="1"/>
              <a:tblGrid>
                <a:gridCol w="1817117">
                  <a:extLst>
                    <a:ext uri="{9D8B030D-6E8A-4147-A177-3AD203B41FA5}">
                      <a16:colId xmlns:a16="http://schemas.microsoft.com/office/drawing/2014/main" val="2904657130"/>
                    </a:ext>
                  </a:extLst>
                </a:gridCol>
                <a:gridCol w="4240651">
                  <a:extLst>
                    <a:ext uri="{9D8B030D-6E8A-4147-A177-3AD203B41FA5}">
                      <a16:colId xmlns:a16="http://schemas.microsoft.com/office/drawing/2014/main" val="4245808866"/>
                    </a:ext>
                  </a:extLst>
                </a:gridCol>
                <a:gridCol w="4691195">
                  <a:extLst>
                    <a:ext uri="{9D8B030D-6E8A-4147-A177-3AD203B41FA5}">
                      <a16:colId xmlns:a16="http://schemas.microsoft.com/office/drawing/2014/main" val="1395268465"/>
                    </a:ext>
                  </a:extLst>
                </a:gridCol>
              </a:tblGrid>
              <a:tr h="271463">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who governs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government in selfish interest (bad)</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government in common interest (good)</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9264422"/>
                  </a:ext>
                </a:extLst>
              </a:tr>
              <a:tr h="271463">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one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tyranny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monarchy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799868"/>
                  </a:ext>
                </a:extLst>
              </a:tr>
              <a:tr h="271463">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few</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oligarchy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aristocracy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2403291"/>
                  </a:ext>
                </a:extLst>
              </a:tr>
              <a:tr h="271463">
                <a:tc>
                  <a:txBody>
                    <a:bodyPr/>
                    <a:lstStyle/>
                    <a:p>
                      <a:pPr>
                        <a:spcAft>
                          <a:spcPts val="0"/>
                        </a:spcAft>
                      </a:pPr>
                      <a:r>
                        <a:rPr lang="en-GB" sz="2400">
                          <a:effectLst/>
                          <a:latin typeface="Arial" panose="020B0604020202020204" pitchFamily="34" charset="0"/>
                          <a:ea typeface="Calibri" panose="020F0502020204030204" pitchFamily="34" charset="0"/>
                          <a:cs typeface="Times New Roman" panose="02020603050405020304" pitchFamily="18" charset="0"/>
                        </a:rPr>
                        <a:t>many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democracy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a:effectLst/>
                          <a:latin typeface="Arial" panose="020B0604020202020204" pitchFamily="34" charset="0"/>
                          <a:ea typeface="Calibri" panose="020F0502020204030204" pitchFamily="34" charset="0"/>
                          <a:cs typeface="Times New Roman" panose="02020603050405020304" pitchFamily="18" charset="0"/>
                        </a:rPr>
                        <a:t>polity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4283334"/>
                  </a:ext>
                </a:extLst>
              </a:tr>
            </a:tbl>
          </a:graphicData>
        </a:graphic>
      </p:graphicFrame>
    </p:spTree>
    <p:extLst>
      <p:ext uri="{BB962C8B-B14F-4D97-AF65-F5344CB8AC3E}">
        <p14:creationId xmlns:p14="http://schemas.microsoft.com/office/powerpoint/2010/main" val="4251293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pPr marL="0" indent="0" algn="ctr">
              <a:buNone/>
            </a:pPr>
            <a:r>
              <a:rPr lang="en-US" sz="4800" dirty="0" smtClean="0"/>
              <a:t>Form of Government </a:t>
            </a:r>
          </a:p>
          <a:p>
            <a:pPr marL="0" indent="0" algn="ctr">
              <a:buNone/>
            </a:pPr>
            <a:r>
              <a:rPr lang="en-US" sz="4800" dirty="0" smtClean="0"/>
              <a:t>Monarchy VS Republic </a:t>
            </a:r>
          </a:p>
          <a:p>
            <a:pPr marL="0" indent="0">
              <a:buNone/>
            </a:pPr>
            <a:endParaRPr lang="en-US"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219553294"/>
              </p:ext>
            </p:extLst>
          </p:nvPr>
        </p:nvGraphicFramePr>
        <p:xfrm>
          <a:off x="1012031" y="2834215"/>
          <a:ext cx="10167938" cy="3444240"/>
        </p:xfrm>
        <a:graphic>
          <a:graphicData uri="http://schemas.openxmlformats.org/drawingml/2006/table">
            <a:tbl>
              <a:tblPr firstRow="1" bandRow="1">
                <a:tableStyleId>{5C22544A-7EE6-4342-B048-85BDC9FD1C3A}</a:tableStyleId>
              </a:tblPr>
              <a:tblGrid>
                <a:gridCol w="5083969">
                  <a:extLst>
                    <a:ext uri="{9D8B030D-6E8A-4147-A177-3AD203B41FA5}">
                      <a16:colId xmlns:a16="http://schemas.microsoft.com/office/drawing/2014/main" val="872508411"/>
                    </a:ext>
                  </a:extLst>
                </a:gridCol>
                <a:gridCol w="5083969">
                  <a:extLst>
                    <a:ext uri="{9D8B030D-6E8A-4147-A177-3AD203B41FA5}">
                      <a16:colId xmlns:a16="http://schemas.microsoft.com/office/drawing/2014/main" val="512517644"/>
                    </a:ext>
                  </a:extLst>
                </a:gridCol>
              </a:tblGrid>
              <a:tr h="23426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t>Ancient Greek word “</a:t>
                      </a:r>
                      <a:r>
                        <a:rPr lang="en-US" sz="4400" dirty="0" err="1" smtClean="0"/>
                        <a:t>mónos</a:t>
                      </a:r>
                      <a:r>
                        <a:rPr lang="en-US" sz="4400" dirty="0" smtClean="0"/>
                        <a:t>” (one, single") and “</a:t>
                      </a:r>
                      <a:r>
                        <a:rPr lang="en-US" sz="4400" dirty="0" err="1" smtClean="0"/>
                        <a:t>árkhō</a:t>
                      </a:r>
                      <a:r>
                        <a:rPr lang="en-US" sz="4400" dirty="0" smtClean="0"/>
                        <a:t>” (to rule") </a:t>
                      </a:r>
                    </a:p>
                    <a:p>
                      <a:endParaRPr lang="en-US" sz="4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t>Latin: “res </a:t>
                      </a:r>
                      <a:r>
                        <a:rPr lang="en-US" sz="4400" dirty="0" err="1" smtClean="0"/>
                        <a:t>publica</a:t>
                      </a:r>
                      <a:r>
                        <a:rPr lang="en-US" sz="4400" dirty="0" smtClean="0"/>
                        <a:t>”</a:t>
                      </a:r>
                    </a:p>
                    <a:p>
                      <a:r>
                        <a:rPr lang="en-US" sz="4400" dirty="0" smtClean="0"/>
                        <a:t>(public affair)</a:t>
                      </a:r>
                      <a:endParaRPr lang="en-US" sz="4400" dirty="0"/>
                    </a:p>
                  </a:txBody>
                  <a:tcPr/>
                </a:tc>
                <a:extLst>
                  <a:ext uri="{0D108BD9-81ED-4DB2-BD59-A6C34878D82A}">
                    <a16:rowId xmlns:a16="http://schemas.microsoft.com/office/drawing/2014/main" val="417285621"/>
                  </a:ext>
                </a:extLst>
              </a:tr>
            </a:tbl>
          </a:graphicData>
        </a:graphic>
      </p:graphicFrame>
    </p:spTree>
    <p:extLst>
      <p:ext uri="{BB962C8B-B14F-4D97-AF65-F5344CB8AC3E}">
        <p14:creationId xmlns:p14="http://schemas.microsoft.com/office/powerpoint/2010/main" val="336286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normAutofit/>
          </a:bodyPr>
          <a:lstStyle/>
          <a:p>
            <a:pPr marL="0" indent="0">
              <a:buNone/>
            </a:pPr>
            <a:r>
              <a:rPr lang="en-US" sz="3200" b="1" dirty="0" smtClean="0"/>
              <a:t>A monarchy </a:t>
            </a:r>
            <a:r>
              <a:rPr lang="en-US" sz="3200" dirty="0" smtClean="0"/>
              <a:t>is a form of government in which a group, generally (a dynasty), embodies the  national identity and the monarch exercises the role of sovereign. The actual power of the monarch may vary from purely symbolic (crowned republic), to partial and restricted (constitutional </a:t>
            </a:r>
            <a:r>
              <a:rPr lang="en-US" sz="3200" dirty="0" smtClean="0"/>
              <a:t>monarchy </a:t>
            </a:r>
            <a:r>
              <a:rPr lang="en-US" sz="3200" dirty="0" smtClean="0"/>
              <a:t>Norway, Netherlands, and Japan), to total (absolute monarchy Saudi Arabia, UAE, Oman, Brunei). Traditionally the monarch's power is inherited and lasts until death or abdication. In contrast, elective monarchies require the monarch to be elected.</a:t>
            </a:r>
            <a:endParaRPr lang="en-US" sz="3200" dirty="0"/>
          </a:p>
        </p:txBody>
      </p:sp>
    </p:spTree>
    <p:extLst>
      <p:ext uri="{BB962C8B-B14F-4D97-AF65-F5344CB8AC3E}">
        <p14:creationId xmlns:p14="http://schemas.microsoft.com/office/powerpoint/2010/main" val="3346649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03930723"/>
              </p:ext>
            </p:extLst>
          </p:nvPr>
        </p:nvGraphicFramePr>
        <p:xfrm>
          <a:off x="373855" y="118781"/>
          <a:ext cx="11444289" cy="6275956"/>
        </p:xfrm>
        <a:graphic>
          <a:graphicData uri="http://schemas.openxmlformats.org/drawingml/2006/table">
            <a:tbl>
              <a:tblPr firstRow="1" firstCol="1" bandRow="1"/>
              <a:tblGrid>
                <a:gridCol w="1612107">
                  <a:extLst>
                    <a:ext uri="{9D8B030D-6E8A-4147-A177-3AD203B41FA5}">
                      <a16:colId xmlns:a16="http://schemas.microsoft.com/office/drawing/2014/main" val="870518693"/>
                    </a:ext>
                  </a:extLst>
                </a:gridCol>
                <a:gridCol w="9832182">
                  <a:extLst>
                    <a:ext uri="{9D8B030D-6E8A-4147-A177-3AD203B41FA5}">
                      <a16:colId xmlns:a16="http://schemas.microsoft.com/office/drawing/2014/main" val="728329987"/>
                    </a:ext>
                  </a:extLst>
                </a:gridCol>
              </a:tblGrid>
              <a:tr h="847455">
                <a:tc>
                  <a:txBody>
                    <a:bodyPr/>
                    <a:lstStyle/>
                    <a:p>
                      <a:pPr>
                        <a:lnSpc>
                          <a:spcPct val="107000"/>
                        </a:lnSpc>
                        <a:spcAft>
                          <a:spcPts val="0"/>
                        </a:spcAft>
                      </a:pP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tooltip="Constitutional Republic (page does not exist)"/>
                        </a:rPr>
                        <a:t>Constitutional Republic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Republics where there is rule by a government whose powers are limited by law or a formal constitution, and chosen by a vote amongst at least some sections of the populace. Examples include the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tooltip="United States"/>
                        </a:rPr>
                        <a:t>United States</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tooltip="South Africa"/>
                        </a:rPr>
                        <a:t>South Africa</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tooltip="India"/>
                        </a:rPr>
                        <a:t>India</a:t>
                      </a:r>
                      <a:r>
                        <a:rPr lang="en-US" sz="1800" dirty="0">
                          <a:effectLst/>
                          <a:latin typeface="Arial" panose="020B0604020202020204" pitchFamily="34" charset="0"/>
                          <a:ea typeface="Calibri" panose="020F0502020204030204" pitchFamily="34" charset="0"/>
                          <a:cs typeface="Times New Roman" panose="02020603050405020304" pitchFamily="18" charset="0"/>
                        </a:rPr>
                        <a:t>, etc.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742788357"/>
                  </a:ext>
                </a:extLst>
              </a:tr>
              <a:tr h="1044012">
                <a:tc>
                  <a:txBody>
                    <a:bodyPr/>
                    <a:lstStyle/>
                    <a:p>
                      <a:pPr>
                        <a:lnSpc>
                          <a:spcPct val="107000"/>
                        </a:lnSpc>
                        <a:spcAft>
                          <a:spcPts val="0"/>
                        </a:spcAft>
                      </a:pP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6" tooltip="Democratic republic"/>
                        </a:rPr>
                        <a:t>Democratic republic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a:effectLst/>
                          <a:latin typeface="Arial" panose="020B0604020202020204" pitchFamily="34" charset="0"/>
                          <a:ea typeface="Calibri" panose="020F0502020204030204" pitchFamily="34" charset="0"/>
                          <a:cs typeface="Times New Roman" panose="02020603050405020304" pitchFamily="18" charset="0"/>
                        </a:rPr>
                        <a:t>Republics where the running of the country is considered a "public matter" (Latin: res publica), not a private concern or property of rulers, and where offices of states are subsequently, directly or indirectly, elected or appointed – rather than inherited – where all eligible citizens have an equal say in the local and national decisions that affect their lives.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93247667"/>
                  </a:ext>
                </a:extLst>
              </a:tr>
              <a:tr h="847455">
                <a:tc>
                  <a:txBody>
                    <a:bodyPr/>
                    <a:lstStyle/>
                    <a:p>
                      <a:pPr>
                        <a:lnSpc>
                          <a:spcPct val="107000"/>
                        </a:lnSpc>
                        <a:spcAft>
                          <a:spcPts val="0"/>
                        </a:spcAft>
                      </a:pP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7" tooltip="Parliamentary republic"/>
                        </a:rPr>
                        <a:t>Parliamentary republic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a:effectLst/>
                          <a:latin typeface="Arial" panose="020B0604020202020204" pitchFamily="34" charset="0"/>
                          <a:ea typeface="Calibri" panose="020F0502020204030204" pitchFamily="34" charset="0"/>
                          <a:cs typeface="Times New Roman" panose="02020603050405020304" pitchFamily="18" charset="0"/>
                        </a:rPr>
                        <a:t>Republics, like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8" tooltip="Germany"/>
                        </a:rPr>
                        <a:t>Germany</a:t>
                      </a:r>
                      <a:r>
                        <a:rPr lang="en-US" sz="1800">
                          <a:effectLst/>
                          <a:latin typeface="Arial" panose="020B0604020202020204" pitchFamily="34" charset="0"/>
                          <a:ea typeface="Calibri" panose="020F0502020204030204" pitchFamily="34" charset="0"/>
                          <a:cs typeface="Times New Roman" panose="02020603050405020304" pitchFamily="18" charset="0"/>
                        </a:rPr>
                        <a:t>,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tooltip="India"/>
                        </a:rPr>
                        <a:t>India</a:t>
                      </a:r>
                      <a:r>
                        <a:rPr lang="en-US" sz="1800">
                          <a:effectLst/>
                          <a:latin typeface="Arial" panose="020B0604020202020204" pitchFamily="34" charset="0"/>
                          <a:ea typeface="Calibri" panose="020F0502020204030204" pitchFamily="34" charset="0"/>
                          <a:cs typeface="Times New Roman" panose="02020603050405020304" pitchFamily="18" charset="0"/>
                        </a:rPr>
                        <a:t> or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9" tooltip="Singapore"/>
                        </a:rPr>
                        <a:t>Singapore</a:t>
                      </a:r>
                      <a:r>
                        <a:rPr lang="en-US" sz="1800">
                          <a:effectLst/>
                          <a:latin typeface="Arial" panose="020B0604020202020204" pitchFamily="34" charset="0"/>
                          <a:ea typeface="Calibri" panose="020F0502020204030204" pitchFamily="34" charset="0"/>
                          <a:cs typeface="Times New Roman" panose="02020603050405020304" pitchFamily="18" charset="0"/>
                        </a:rPr>
                        <a:t>, with an elected head of state, but where the head of state and head of government are kept separate with the head of government retaining most executive powers, or a head of state akin to a head of government, elected by a parliament.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437050564"/>
                  </a:ext>
                </a:extLst>
              </a:tr>
              <a:tr h="650897">
                <a:tc>
                  <a:txBody>
                    <a:bodyPr/>
                    <a:lstStyle/>
                    <a:p>
                      <a:pPr>
                        <a:lnSpc>
                          <a:spcPct val="107000"/>
                        </a:lnSpc>
                        <a:spcAft>
                          <a:spcPts val="0"/>
                        </a:spcAft>
                      </a:pP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0" tooltip="Presidential system"/>
                        </a:rPr>
                        <a:t>Presidential Republic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a:effectLst/>
                          <a:latin typeface="Arial" panose="020B0604020202020204" pitchFamily="34" charset="0"/>
                          <a:ea typeface="Calibri" panose="020F0502020204030204" pitchFamily="34" charset="0"/>
                          <a:cs typeface="Times New Roman" panose="02020603050405020304" pitchFamily="18" charset="0"/>
                        </a:rPr>
                        <a:t>Republics with an elected head of state, where the head of state is also the head of the government. Examples include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tooltip="United States"/>
                        </a:rPr>
                        <a:t>United States</a:t>
                      </a:r>
                      <a:r>
                        <a:rPr lang="en-US" sz="1800">
                          <a:effectLst/>
                          <a:latin typeface="Arial" panose="020B0604020202020204" pitchFamily="34" charset="0"/>
                          <a:ea typeface="Calibri" panose="020F0502020204030204" pitchFamily="34" charset="0"/>
                          <a:cs typeface="Times New Roman" panose="02020603050405020304" pitchFamily="18" charset="0"/>
                        </a:rPr>
                        <a:t>,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1" tooltip="Mexico"/>
                        </a:rPr>
                        <a:t>Mexico</a:t>
                      </a:r>
                      <a:r>
                        <a:rPr lang="en-US" sz="1800">
                          <a:effectLst/>
                          <a:latin typeface="Arial" panose="020B0604020202020204" pitchFamily="34" charset="0"/>
                          <a:ea typeface="Calibri" panose="020F0502020204030204" pitchFamily="34" charset="0"/>
                          <a:cs typeface="Times New Roman" panose="02020603050405020304" pitchFamily="18" charset="0"/>
                        </a:rPr>
                        <a:t>,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2" tooltip="Brazil"/>
                        </a:rPr>
                        <a:t>Brazil</a:t>
                      </a:r>
                      <a:r>
                        <a:rPr lang="en-US" sz="1800">
                          <a:effectLst/>
                          <a:latin typeface="Arial" panose="020B0604020202020204" pitchFamily="34" charset="0"/>
                          <a:ea typeface="Calibri" panose="020F0502020204030204" pitchFamily="34" charset="0"/>
                          <a:cs typeface="Times New Roman" panose="02020603050405020304" pitchFamily="18" charset="0"/>
                        </a:rPr>
                        <a:t>, and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3" tooltip="Indonesia"/>
                        </a:rPr>
                        <a:t>Indonesia</a:t>
                      </a:r>
                      <a:r>
                        <a:rPr lang="en-US" sz="1800">
                          <a:effectLst/>
                          <a:latin typeface="Arial" panose="020B0604020202020204" pitchFamily="34" charset="0"/>
                          <a:ea typeface="Calibri" panose="020F0502020204030204" pitchFamily="34" charset="0"/>
                          <a:cs typeface="Times New Roman" panose="02020603050405020304" pitchFamily="18" charset="0"/>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082163091"/>
                  </a:ext>
                </a:extLst>
              </a:tr>
              <a:tr h="650897">
                <a:tc>
                  <a:txBody>
                    <a:bodyPr/>
                    <a:lstStyle/>
                    <a:p>
                      <a:pPr>
                        <a:lnSpc>
                          <a:spcPct val="107000"/>
                        </a:lnSpc>
                        <a:spcAft>
                          <a:spcPts val="0"/>
                        </a:spcAft>
                      </a:pP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4" tooltip="Federal republic"/>
                        </a:rPr>
                        <a:t>Federal republic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Republics that are a federal union of states or provinces Examples include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tooltip="United States"/>
                        </a:rPr>
                        <a:t>United States</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5" tooltip="Austria"/>
                        </a:rPr>
                        <a:t>Austria</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2" tooltip="Brazil"/>
                        </a:rPr>
                        <a:t>Brazil</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8" tooltip="Germany"/>
                        </a:rPr>
                        <a:t>Germany</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tooltip="India"/>
                        </a:rPr>
                        <a:t>India</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1" tooltip="Mexico"/>
                        </a:rPr>
                        <a:t>Mexico</a:t>
                      </a:r>
                      <a:r>
                        <a:rPr lang="en-US" sz="1800">
                          <a:effectLst/>
                          <a:latin typeface="Arial" panose="020B0604020202020204" pitchFamily="34" charset="0"/>
                          <a:ea typeface="Calibri" panose="020F0502020204030204" pitchFamily="34" charset="0"/>
                          <a:cs typeface="Times New Roman" panose="02020603050405020304" pitchFamily="18" charset="0"/>
                        </a:rPr>
                        <a:t>, </a:t>
                      </a:r>
                      <a:r>
                        <a:rPr lang="en-US" sz="1800" u="sng" smtClean="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6" tooltip="Russia"/>
                        </a:rPr>
                        <a:t>Russia</a:t>
                      </a:r>
                      <a:r>
                        <a:rPr lang="en-US" sz="1800" u="none" smtClean="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648899434"/>
                  </a:ext>
                </a:extLst>
              </a:tr>
              <a:tr h="1044012">
                <a:tc>
                  <a:txBody>
                    <a:bodyPr/>
                    <a:lstStyle/>
                    <a:p>
                      <a:pPr>
                        <a:lnSpc>
                          <a:spcPct val="107000"/>
                        </a:lnSpc>
                        <a:spcAft>
                          <a:spcPts val="0"/>
                        </a:spcAft>
                      </a:pP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7" tooltip="Socialist state"/>
                        </a:rPr>
                        <a:t>People's republic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a:effectLst/>
                          <a:latin typeface="Arial" panose="020B0604020202020204" pitchFamily="34" charset="0"/>
                          <a:ea typeface="Calibri" panose="020F0502020204030204" pitchFamily="34" charset="0"/>
                          <a:cs typeface="Times New Roman" panose="02020603050405020304" pitchFamily="18" charset="0"/>
                        </a:rPr>
                        <a:t>Republics that include countries like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8" tooltip="People's Republic of China"/>
                        </a:rPr>
                        <a:t>China</a:t>
                      </a:r>
                      <a:r>
                        <a:rPr lang="en-US" sz="1800">
                          <a:effectLst/>
                          <a:latin typeface="Arial" panose="020B0604020202020204" pitchFamily="34" charset="0"/>
                          <a:ea typeface="Calibri" panose="020F0502020204030204" pitchFamily="34" charset="0"/>
                          <a:cs typeface="Times New Roman" panose="02020603050405020304" pitchFamily="18" charset="0"/>
                        </a:rPr>
                        <a:t> and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19" tooltip="Vietnam"/>
                        </a:rPr>
                        <a:t>Vietnam</a:t>
                      </a:r>
                      <a:r>
                        <a:rPr lang="en-US" sz="1800">
                          <a:effectLst/>
                          <a:latin typeface="Arial" panose="020B0604020202020204" pitchFamily="34" charset="0"/>
                          <a:ea typeface="Calibri" panose="020F0502020204030204" pitchFamily="34" charset="0"/>
                          <a:cs typeface="Times New Roman" panose="02020603050405020304" pitchFamily="18" charset="0"/>
                        </a:rPr>
                        <a:t> that are </a:t>
                      </a: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0" tooltip="De jure"/>
                        </a:rPr>
                        <a:t>de jure</a:t>
                      </a:r>
                      <a:r>
                        <a:rPr lang="en-US" sz="1800">
                          <a:effectLst/>
                          <a:latin typeface="Arial" panose="020B0604020202020204" pitchFamily="34" charset="0"/>
                          <a:ea typeface="Calibri" panose="020F0502020204030204" pitchFamily="34" charset="0"/>
                          <a:cs typeface="Times New Roman" panose="02020603050405020304" pitchFamily="18" charset="0"/>
                        </a:rPr>
                        <a:t> governed for and by the people, but with no direct elections. The term </a:t>
                      </a:r>
                      <a:r>
                        <a:rPr lang="en-US" sz="1800" i="1">
                          <a:effectLst/>
                          <a:latin typeface="Arial" panose="020B0604020202020204" pitchFamily="34" charset="0"/>
                          <a:ea typeface="Calibri" panose="020F0502020204030204" pitchFamily="34" charset="0"/>
                          <a:cs typeface="Times New Roman" panose="02020603050405020304" pitchFamily="18" charset="0"/>
                        </a:rPr>
                        <a:t>People's Republic</a:t>
                      </a:r>
                      <a:r>
                        <a:rPr lang="en-US" sz="1800">
                          <a:effectLst/>
                          <a:latin typeface="Arial" panose="020B0604020202020204" pitchFamily="34" charset="0"/>
                          <a:ea typeface="Calibri" panose="020F0502020204030204" pitchFamily="34" charset="0"/>
                          <a:cs typeface="Times New Roman" panose="02020603050405020304" pitchFamily="18" charset="0"/>
                        </a:rPr>
                        <a:t> is used to differentiate themselves from the earlier republic of their countries before the people's revolution, like the Republic of China.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653317293"/>
                  </a:ext>
                </a:extLst>
              </a:tr>
              <a:tr h="454341">
                <a:tc>
                  <a:txBody>
                    <a:bodyPr/>
                    <a:lstStyle/>
                    <a:p>
                      <a:pPr>
                        <a:lnSpc>
                          <a:spcPct val="107000"/>
                        </a:lnSpc>
                        <a:spcAft>
                          <a:spcPts val="0"/>
                        </a:spcAft>
                      </a:pPr>
                      <a:r>
                        <a:rPr lang="en-US" sz="1800" u="sng">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1" tooltip="Islamic Republic"/>
                        </a:rPr>
                        <a:t>Islamic Republic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Republics governed in accordance with Islamic law. Examples include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2" tooltip="Afghanistan"/>
                        </a:rPr>
                        <a:t>Afghanistan</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3" tooltip="Iran"/>
                        </a:rPr>
                        <a:t>Iran</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4" tooltip="Mauritania"/>
                        </a:rPr>
                        <a:t>Mauritania</a:t>
                      </a:r>
                      <a:r>
                        <a:rPr lang="en-US" sz="1800" dirty="0">
                          <a:effectLst/>
                          <a:latin typeface="Arial" panose="020B0604020202020204" pitchFamily="34" charset="0"/>
                          <a:ea typeface="Calibri" panose="020F0502020204030204" pitchFamily="34" charset="0"/>
                          <a:cs typeface="Times New Roman" panose="02020603050405020304" pitchFamily="18" charset="0"/>
                        </a:rPr>
                        <a:t>, and </a:t>
                      </a:r>
                      <a:r>
                        <a:rPr lang="en-US"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5" tooltip="Pakistan"/>
                        </a:rPr>
                        <a:t>Pakistan</a:t>
                      </a:r>
                      <a:r>
                        <a:rPr lang="en-US" sz="1800" dirty="0">
                          <a:effectLst/>
                          <a:latin typeface="Arial" panose="020B060402020202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5642" marR="55642" marT="27821" marB="27821"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867552676"/>
                  </a:ext>
                </a:extLst>
              </a:tr>
            </a:tbl>
          </a:graphicData>
        </a:graphic>
      </p:graphicFrame>
    </p:spTree>
    <p:extLst>
      <p:ext uri="{BB962C8B-B14F-4D97-AF65-F5344CB8AC3E}">
        <p14:creationId xmlns:p14="http://schemas.microsoft.com/office/powerpoint/2010/main" val="1550373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normAutofit fontScale="77500" lnSpcReduction="20000"/>
          </a:bodyPr>
          <a:lstStyle/>
          <a:p>
            <a:pPr marL="0" indent="0">
              <a:buNone/>
            </a:pPr>
            <a:r>
              <a:rPr lang="en-US" b="1" dirty="0" smtClean="0"/>
              <a:t>In terms of the source of power, states generally (but not exclusively) follow under these categories, alternatively known as </a:t>
            </a:r>
            <a:r>
              <a:rPr lang="en-US" b="1" i="1" u="sng" dirty="0" smtClean="0"/>
              <a:t>political regimes</a:t>
            </a:r>
            <a:r>
              <a:rPr lang="en-US" b="1" dirty="0" smtClean="0"/>
              <a:t>: Democracy, Oligarchy, Autocracy. </a:t>
            </a:r>
          </a:p>
          <a:p>
            <a:pPr marL="0" indent="0" algn="ctr">
              <a:buNone/>
            </a:pPr>
            <a:endParaRPr lang="en-US" b="1" cap="all" dirty="0" smtClean="0"/>
          </a:p>
          <a:p>
            <a:pPr marL="0" indent="0" algn="ctr">
              <a:buNone/>
            </a:pPr>
            <a:r>
              <a:rPr lang="en-US" b="1" cap="all" dirty="0" smtClean="0"/>
              <a:t>Power of the people </a:t>
            </a:r>
          </a:p>
          <a:p>
            <a:pPr marL="0" indent="0">
              <a:buNone/>
            </a:pPr>
            <a:r>
              <a:rPr lang="en-US" b="1" cap="all" dirty="0" smtClean="0"/>
              <a:t>Totalitarian </a:t>
            </a:r>
            <a:r>
              <a:rPr lang="en-US" b="1" cap="all" dirty="0"/>
              <a:t>R</a:t>
            </a:r>
            <a:r>
              <a:rPr lang="en-US" b="1" cap="all" dirty="0" smtClean="0"/>
              <a:t>egime 						Democracy</a:t>
            </a:r>
          </a:p>
          <a:p>
            <a:pPr marL="0" indent="0">
              <a:buNone/>
            </a:pPr>
            <a:r>
              <a:rPr lang="en-US" b="1" cap="all" dirty="0" smtClean="0"/>
              <a:t>Zero 	       							maximum </a:t>
            </a:r>
          </a:p>
          <a:p>
            <a:pPr marL="0" indent="0">
              <a:buNone/>
            </a:pPr>
            <a:endParaRPr lang="en-US" b="1" cap="all" dirty="0" smtClean="0"/>
          </a:p>
          <a:p>
            <a:pPr marL="0" indent="0">
              <a:buNone/>
            </a:pPr>
            <a:r>
              <a:rPr lang="en-US" b="1" cap="all" dirty="0" smtClean="0"/>
              <a:t>Democracy</a:t>
            </a:r>
            <a:r>
              <a:rPr lang="en-US" dirty="0" smtClean="0"/>
              <a:t> meaning "rule of the people", is a system of government in which the citizens exercise power directly or elect representatives from among themselves to form a governing body, such as a parliament. </a:t>
            </a:r>
          </a:p>
          <a:p>
            <a:pPr marL="0" indent="0">
              <a:buNone/>
            </a:pPr>
            <a:r>
              <a:rPr lang="en-US" b="1" cap="all" dirty="0" smtClean="0"/>
              <a:t>Autocracy</a:t>
            </a:r>
            <a:r>
              <a:rPr lang="en-US" dirty="0" smtClean="0"/>
              <a:t> is a system of government in which supreme power (social and political) is concentrated in the hands of one person or polity, whose decisions are subject to neither external legal restraints nor regularized mechanisms of popular control.</a:t>
            </a:r>
          </a:p>
          <a:p>
            <a:pPr marL="0" indent="0">
              <a:buNone/>
            </a:pPr>
            <a:r>
              <a:rPr lang="en-US" b="1" cap="all" dirty="0" smtClean="0"/>
              <a:t>Oligarchy</a:t>
            </a:r>
            <a:r>
              <a:rPr lang="en-US" dirty="0" smtClean="0"/>
              <a:t> meaning "rule of the few", is a form of power structure in which power rests with a small number of people. These people might be distinguished by nobility, wealth, family ties, education or corporate, religious or military control. </a:t>
            </a:r>
          </a:p>
        </p:txBody>
      </p:sp>
      <p:sp>
        <p:nvSpPr>
          <p:cNvPr id="6" name="Right Arrow 5"/>
          <p:cNvSpPr/>
          <p:nvPr/>
        </p:nvSpPr>
        <p:spPr>
          <a:xfrm>
            <a:off x="4000500" y="2643188"/>
            <a:ext cx="3771900" cy="2428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8641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74000328"/>
              </p:ext>
            </p:extLst>
          </p:nvPr>
        </p:nvGraphicFramePr>
        <p:xfrm>
          <a:off x="838200" y="1159097"/>
          <a:ext cx="10515600" cy="5523231"/>
        </p:xfrm>
        <a:graphic>
          <a:graphicData uri="http://schemas.openxmlformats.org/drawingml/2006/table">
            <a:tbl>
              <a:tblPr firstRow="1" firstCol="1" bandRow="1"/>
              <a:tblGrid>
                <a:gridCol w="2133600">
                  <a:extLst>
                    <a:ext uri="{9D8B030D-6E8A-4147-A177-3AD203B41FA5}">
                      <a16:colId xmlns:a16="http://schemas.microsoft.com/office/drawing/2014/main" val="1652969083"/>
                    </a:ext>
                  </a:extLst>
                </a:gridCol>
                <a:gridCol w="8382000">
                  <a:extLst>
                    <a:ext uri="{9D8B030D-6E8A-4147-A177-3AD203B41FA5}">
                      <a16:colId xmlns:a16="http://schemas.microsoft.com/office/drawing/2014/main" val="1001153766"/>
                    </a:ext>
                  </a:extLst>
                </a:gridCol>
              </a:tblGrid>
              <a:tr h="0">
                <a:tc>
                  <a:txBody>
                    <a:bodyPr/>
                    <a:lstStyle/>
                    <a:p>
                      <a:pPr>
                        <a:lnSpc>
                          <a:spcPct val="107000"/>
                        </a:lnSpc>
                        <a:spcAft>
                          <a:spcPts val="0"/>
                        </a:spcAft>
                      </a:pP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2" tooltip="Direct democracy"/>
                        </a:rPr>
                        <a:t>Direct democracy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government in which the people represent themselves and vote directly for new laws and public policy.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443900572"/>
                  </a:ext>
                </a:extLst>
              </a:tr>
              <a:tr h="0">
                <a:tc>
                  <a:txBody>
                    <a:bodyPr/>
                    <a:lstStyle/>
                    <a:p>
                      <a:pPr>
                        <a:lnSpc>
                          <a:spcPct val="107000"/>
                        </a:lnSpc>
                        <a:spcAft>
                          <a:spcPts val="0"/>
                        </a:spcAft>
                      </a:pP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3" tooltip="Representative democracy"/>
                        </a:rPr>
                        <a:t>Representative democracy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wherein the people or citizens of a country elect representatives to create and implement public policy in place of active participation by the people.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95103483"/>
                  </a:ext>
                </a:extLst>
              </a:tr>
              <a:tr h="0">
                <a:tc>
                  <a:txBody>
                    <a:bodyPr/>
                    <a:lstStyle/>
                    <a:p>
                      <a:pPr>
                        <a:lnSpc>
                          <a:spcPct val="107000"/>
                        </a:lnSpc>
                        <a:spcAft>
                          <a:spcPts val="0"/>
                        </a:spcAft>
                      </a:pP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4" tooltip="Liberal democracy"/>
                        </a:rPr>
                        <a:t>Liberal democracy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5" tooltip="Form of government"/>
                        </a:rPr>
                        <a:t>form of government</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in which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3" tooltip="Representative democracy"/>
                        </a:rPr>
                        <a:t>representative democracy</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operates under the principles of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6" tooltip="Liberalism"/>
                        </a:rPr>
                        <a:t>liberalism</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It is characterized by fair, free, and competitive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7" tooltip="Election"/>
                        </a:rPr>
                        <a:t>elections</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between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8" tooltip="Pluralism (political philosophy)"/>
                        </a:rPr>
                        <a:t>multiple distinct</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9" tooltip="Political party"/>
                        </a:rPr>
                        <a:t>political parties</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0" tooltip="Separation of powers"/>
                        </a:rPr>
                        <a:t>separation of powers</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into different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1" tooltip="Branches of government"/>
                        </a:rPr>
                        <a:t>branches of government</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the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2" tooltip="Rule of law"/>
                        </a:rPr>
                        <a:t>rule of law</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in everyday life as part of an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3" tooltip="Open society"/>
                        </a:rPr>
                        <a:t>open society</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and the protection of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4" tooltip="Human rights"/>
                        </a:rPr>
                        <a:t>human rights</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and </a:t>
                      </a:r>
                      <a:r>
                        <a:rPr lang="en-US" sz="16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5" tooltip="Civil liberties"/>
                        </a:rPr>
                        <a:t>civil liberties</a:t>
                      </a: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for all persons. </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define the system in practice, liberal democracies often draw upon a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6" tooltip="Constitution"/>
                        </a:rPr>
                        <a:t>constitution</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either formally written or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7" tooltip="Uncodified constitution"/>
                        </a:rPr>
                        <a:t>uncodified</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to delineate the powers of government and enshrine the </a:t>
                      </a: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8" tooltip="Social contract"/>
                        </a:rPr>
                        <a:t>social contract</a:t>
                      </a: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292077"/>
                  </a:ext>
                </a:extLst>
              </a:tr>
              <a:tr h="0">
                <a:tc>
                  <a:txBody>
                    <a:bodyPr/>
                    <a:lstStyle/>
                    <a:p>
                      <a:pPr>
                        <a:lnSpc>
                          <a:spcPct val="107000"/>
                        </a:lnSpc>
                        <a:spcAft>
                          <a:spcPts val="0"/>
                        </a:spcAft>
                      </a:pP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19" tooltip="Social democracy"/>
                        </a:rPr>
                        <a:t>Social democracy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rejects the "either/or" phobiocratic /polarization interpretation of capitalism versus socialism. It claims that fostering a progressive evolution of capitalism will gradually result in the evolution of capitalist economy into socialist economy. Social democracy argues that all citizens should be legally entitled to certain social rights. These are made up of universal access to public services such as: education, health care, workers' compensation, public transportation, and other services including child care and care for the elderly.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833765083"/>
                  </a:ext>
                </a:extLst>
              </a:tr>
              <a:tr h="0">
                <a:tc>
                  <a:txBody>
                    <a:bodyPr/>
                    <a:lstStyle/>
                    <a:p>
                      <a:pPr>
                        <a:lnSpc>
                          <a:spcPct val="107000"/>
                        </a:lnSpc>
                        <a:spcAft>
                          <a:spcPts val="0"/>
                        </a:spcAft>
                      </a:pPr>
                      <a:r>
                        <a:rPr lang="en-US" sz="1600"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20" tooltip="Totalitarian democracy"/>
                        </a:rPr>
                        <a:t>Totalitarian democracy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Aft>
                          <a:spcPts val="0"/>
                        </a:spcAft>
                      </a:pPr>
                      <a:r>
                        <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refers to a system of government in which lawfully elected representatives maintain the integrity of a nation state whose citizens, while granted the right to vote, have little or no participation in the decision-making process of the government.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064924410"/>
                  </a:ext>
                </a:extLst>
              </a:tr>
            </a:tbl>
          </a:graphicData>
        </a:graphic>
      </p:graphicFrame>
    </p:spTree>
    <p:extLst>
      <p:ext uri="{BB962C8B-B14F-4D97-AF65-F5344CB8AC3E}">
        <p14:creationId xmlns:p14="http://schemas.microsoft.com/office/powerpoint/2010/main" val="1933043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198121" y="1143000"/>
            <a:ext cx="11731942" cy="5033963"/>
          </a:xfrm>
        </p:spPr>
        <p:txBody>
          <a:bodyPr/>
          <a:lstStyle/>
          <a:p>
            <a:pPr marL="0" indent="0" algn="ctr">
              <a:buNone/>
            </a:pPr>
            <a:endParaRPr lang="en-US" b="1" cap="all" dirty="0" smtClean="0"/>
          </a:p>
          <a:p>
            <a:pPr marL="0" indent="0" algn="ctr">
              <a:buNone/>
            </a:pPr>
            <a:endParaRPr lang="en-US" b="1" cap="all" dirty="0"/>
          </a:p>
          <a:p>
            <a:pPr marL="0" indent="0" algn="ctr">
              <a:buNone/>
            </a:pPr>
            <a:endParaRPr lang="en-US" b="1" cap="all" dirty="0" smtClean="0"/>
          </a:p>
          <a:p>
            <a:pPr marL="0" indent="0" algn="ctr">
              <a:buNone/>
            </a:pPr>
            <a:endParaRPr lang="en-US" b="1" cap="all" dirty="0" smtClean="0"/>
          </a:p>
          <a:p>
            <a:pPr marL="0" indent="0">
              <a:buNone/>
            </a:pPr>
            <a:r>
              <a:rPr lang="en-US" sz="4400" b="1" cap="all" dirty="0" smtClean="0"/>
              <a:t>Illiberal democracy VS liberal autocracy? </a:t>
            </a:r>
            <a:endParaRPr lang="en-US" sz="4400" b="1" cap="all" dirty="0"/>
          </a:p>
        </p:txBody>
      </p:sp>
    </p:spTree>
    <p:extLst>
      <p:ext uri="{BB962C8B-B14F-4D97-AF65-F5344CB8AC3E}">
        <p14:creationId xmlns:p14="http://schemas.microsoft.com/office/powerpoint/2010/main" val="2196013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normAutofit fontScale="55000" lnSpcReduction="20000"/>
          </a:bodyPr>
          <a:lstStyle/>
          <a:p>
            <a:pPr marL="0" indent="0">
              <a:buNone/>
            </a:pPr>
            <a:r>
              <a:rPr lang="en-GB" sz="3800" b="1" dirty="0" smtClean="0"/>
              <a:t>State:</a:t>
            </a:r>
          </a:p>
          <a:p>
            <a:pPr>
              <a:buFontTx/>
              <a:buChar char="-"/>
            </a:pPr>
            <a:r>
              <a:rPr lang="en-GB" sz="3800" b="1" dirty="0"/>
              <a:t>A</a:t>
            </a:r>
            <a:r>
              <a:rPr lang="en-GB" sz="3800" b="1" dirty="0" smtClean="0"/>
              <a:t>ttributes;</a:t>
            </a:r>
          </a:p>
          <a:p>
            <a:pPr>
              <a:buFontTx/>
              <a:buChar char="-"/>
            </a:pPr>
            <a:r>
              <a:rPr lang="en-GB" sz="3800" b="1" dirty="0" smtClean="0"/>
              <a:t>Functions;</a:t>
            </a:r>
          </a:p>
          <a:p>
            <a:pPr>
              <a:buFontTx/>
              <a:buChar char="-"/>
            </a:pPr>
            <a:r>
              <a:rPr lang="en-GB" sz="3800" b="1" dirty="0" smtClean="0"/>
              <a:t>Types.</a:t>
            </a:r>
          </a:p>
          <a:p>
            <a:pPr marL="0" indent="0">
              <a:buNone/>
            </a:pPr>
            <a:r>
              <a:rPr lang="en-GB" sz="3800" b="1" dirty="0" smtClean="0"/>
              <a:t>Political system.</a:t>
            </a:r>
          </a:p>
          <a:p>
            <a:pPr marL="0" indent="0">
              <a:buNone/>
            </a:pPr>
            <a:r>
              <a:rPr lang="en-GB" sz="3800" b="1" dirty="0" smtClean="0"/>
              <a:t>Political regime.</a:t>
            </a:r>
          </a:p>
          <a:p>
            <a:pPr marL="0" indent="0">
              <a:buNone/>
            </a:pPr>
            <a:r>
              <a:rPr lang="en-GB" sz="3800" b="1" dirty="0" smtClean="0"/>
              <a:t>Form of government:</a:t>
            </a:r>
          </a:p>
          <a:p>
            <a:pPr marL="0" indent="0">
              <a:buNone/>
            </a:pPr>
            <a:r>
              <a:rPr lang="en-GB" sz="3800" b="1" dirty="0" smtClean="0"/>
              <a:t>- Monarchy;</a:t>
            </a:r>
          </a:p>
          <a:p>
            <a:pPr>
              <a:buFontTx/>
              <a:buChar char="-"/>
            </a:pPr>
            <a:r>
              <a:rPr lang="en-GB" sz="3800" b="1" dirty="0" smtClean="0"/>
              <a:t>Republic.</a:t>
            </a:r>
          </a:p>
          <a:p>
            <a:pPr marL="0" indent="0">
              <a:buNone/>
            </a:pPr>
            <a:r>
              <a:rPr lang="en-GB" sz="3800" b="1" dirty="0" smtClean="0"/>
              <a:t>Types of Political regimes:</a:t>
            </a:r>
          </a:p>
          <a:p>
            <a:pPr marL="0" indent="0">
              <a:buNone/>
            </a:pPr>
            <a:r>
              <a:rPr lang="en-GB" sz="3800" b="1" dirty="0" smtClean="0"/>
              <a:t>Totalitarian;</a:t>
            </a:r>
          </a:p>
          <a:p>
            <a:pPr marL="0" indent="0">
              <a:buNone/>
            </a:pPr>
            <a:r>
              <a:rPr lang="en-GB" sz="3800" b="1" dirty="0" smtClean="0"/>
              <a:t>Authoritarian;</a:t>
            </a:r>
          </a:p>
          <a:p>
            <a:pPr marL="0" indent="0">
              <a:buNone/>
            </a:pPr>
            <a:r>
              <a:rPr lang="en-GB" sz="3800" b="1" dirty="0" smtClean="0"/>
              <a:t>Oligarchical;</a:t>
            </a:r>
          </a:p>
          <a:p>
            <a:pPr marL="0" indent="0">
              <a:buNone/>
            </a:pPr>
            <a:r>
              <a:rPr lang="en-GB" sz="3800" b="1" dirty="0" smtClean="0"/>
              <a:t>Democracy. </a:t>
            </a:r>
          </a:p>
          <a:p>
            <a:pPr marL="0" indent="0">
              <a:buNone/>
            </a:pPr>
            <a:endParaRPr lang="en-GB" dirty="0" smtClean="0"/>
          </a:p>
          <a:p>
            <a:pPr>
              <a:buFontTx/>
              <a:buChar char="-"/>
            </a:pPr>
            <a:endParaRPr lang="en-GB" dirty="0" smtClean="0"/>
          </a:p>
          <a:p>
            <a:pPr marL="0" indent="0">
              <a:buNone/>
            </a:pPr>
            <a:endParaRPr lang="en-US" dirty="0"/>
          </a:p>
        </p:txBody>
      </p:sp>
    </p:spTree>
    <p:extLst>
      <p:ext uri="{BB962C8B-B14F-4D97-AF65-F5344CB8AC3E}">
        <p14:creationId xmlns:p14="http://schemas.microsoft.com/office/powerpoint/2010/main" val="538711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774680" cy="5471160"/>
          </a:xfrm>
        </p:spPr>
        <p:txBody>
          <a:bodyPr>
            <a:normAutofit fontScale="92500" lnSpcReduction="10000"/>
          </a:bodyPr>
          <a:lstStyle/>
          <a:p>
            <a:pPr marL="0" indent="0">
              <a:buNone/>
            </a:pPr>
            <a:r>
              <a:rPr lang="en-GB" b="1" dirty="0"/>
              <a:t>“State (noun) - an organized political community under one </a:t>
            </a:r>
            <a:r>
              <a:rPr lang="en-GB" b="1" dirty="0" smtClean="0"/>
              <a:t>government”</a:t>
            </a:r>
            <a:r>
              <a:rPr lang="en-US" b="1" dirty="0" smtClean="0"/>
              <a:t>. </a:t>
            </a:r>
            <a:r>
              <a:rPr lang="en-GB" b="1" dirty="0" smtClean="0"/>
              <a:t>the </a:t>
            </a:r>
            <a:r>
              <a:rPr lang="en-GB" b="1" dirty="0"/>
              <a:t>Oxford English </a:t>
            </a:r>
            <a:r>
              <a:rPr lang="en-GB" b="1" dirty="0" smtClean="0"/>
              <a:t>Dictionary</a:t>
            </a:r>
          </a:p>
          <a:p>
            <a:pPr marL="0" indent="0">
              <a:buNone/>
            </a:pPr>
            <a:r>
              <a:rPr lang="en-US" b="1" dirty="0" smtClean="0"/>
              <a:t>“A state is a compulsory political organization with a centralized government that maintains a monopoly on the legitimate use of force within a certain geographical territory”. Max Weber</a:t>
            </a:r>
            <a:r>
              <a:rPr lang="en-US" b="1" dirty="0" smtClean="0"/>
              <a:t>;</a:t>
            </a:r>
            <a:endParaRPr lang="en-GB" b="1" dirty="0"/>
          </a:p>
          <a:p>
            <a:pPr marL="0" indent="0">
              <a:buNone/>
            </a:pPr>
            <a:r>
              <a:rPr lang="en-US" b="1" dirty="0" smtClean="0"/>
              <a:t>Under the Montevideo Convention on Rights and Duties of States (1933). state is a space that possess the following: </a:t>
            </a:r>
          </a:p>
          <a:p>
            <a:pPr marL="0" indent="0">
              <a:buNone/>
            </a:pPr>
            <a:r>
              <a:rPr lang="en-US" b="1" dirty="0" smtClean="0"/>
              <a:t>a)	a permanent population; </a:t>
            </a:r>
          </a:p>
          <a:p>
            <a:pPr marL="0" indent="0">
              <a:buNone/>
            </a:pPr>
            <a:r>
              <a:rPr lang="en-US" b="1" dirty="0" smtClean="0"/>
              <a:t>b)	a defined territory; </a:t>
            </a:r>
          </a:p>
          <a:p>
            <a:pPr marL="0" indent="0">
              <a:buNone/>
            </a:pPr>
            <a:r>
              <a:rPr lang="en-US" b="1" dirty="0" smtClean="0"/>
              <a:t>c)	a government that is capable of maintaining effective control over the corresponding territory; </a:t>
            </a:r>
          </a:p>
          <a:p>
            <a:pPr marL="0" indent="0">
              <a:buNone/>
            </a:pPr>
            <a:r>
              <a:rPr lang="en-US" b="1" dirty="0" smtClean="0"/>
              <a:t>d)	and, the capacity of conducting International relations with other states. </a:t>
            </a:r>
          </a:p>
          <a:p>
            <a:pPr marL="0" indent="0">
              <a:buNone/>
            </a:pPr>
            <a:endParaRPr lang="en-US" dirty="0"/>
          </a:p>
          <a:p>
            <a:endParaRPr lang="en-US" dirty="0"/>
          </a:p>
        </p:txBody>
      </p:sp>
    </p:spTree>
    <p:extLst>
      <p:ext uri="{BB962C8B-B14F-4D97-AF65-F5344CB8AC3E}">
        <p14:creationId xmlns:p14="http://schemas.microsoft.com/office/powerpoint/2010/main" val="274967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pPr marL="0" indent="0">
              <a:buNone/>
            </a:pPr>
            <a:r>
              <a:rPr lang="en-US" dirty="0" smtClean="0"/>
              <a:t>How are these terms similar to and different from each other? </a:t>
            </a:r>
          </a:p>
          <a:p>
            <a:pPr marL="0" indent="0">
              <a:buNone/>
            </a:pPr>
            <a:r>
              <a:rPr lang="en-US" dirty="0" smtClean="0"/>
              <a:t>a)	State;</a:t>
            </a:r>
          </a:p>
          <a:p>
            <a:pPr marL="0" indent="0">
              <a:buNone/>
            </a:pPr>
            <a:r>
              <a:rPr lang="en-US" dirty="0" smtClean="0"/>
              <a:t>b)	Power;</a:t>
            </a:r>
          </a:p>
          <a:p>
            <a:pPr marL="0" indent="0">
              <a:buNone/>
            </a:pPr>
            <a:r>
              <a:rPr lang="en-US" dirty="0" smtClean="0"/>
              <a:t>c)	Sovereignty;</a:t>
            </a:r>
          </a:p>
          <a:p>
            <a:pPr marL="0" indent="0">
              <a:buNone/>
            </a:pPr>
            <a:r>
              <a:rPr lang="en-US" dirty="0" smtClean="0"/>
              <a:t>d)	Government; </a:t>
            </a:r>
          </a:p>
          <a:p>
            <a:pPr marL="0" indent="0">
              <a:buNone/>
            </a:pPr>
            <a:r>
              <a:rPr lang="en-US" dirty="0" smtClean="0"/>
              <a:t>e)	Nation;</a:t>
            </a:r>
          </a:p>
          <a:p>
            <a:pPr marL="0" indent="0">
              <a:buNone/>
            </a:pPr>
            <a:r>
              <a:rPr lang="en-US" dirty="0" smtClean="0"/>
              <a:t>f)	People.</a:t>
            </a:r>
          </a:p>
        </p:txBody>
      </p:sp>
    </p:spTree>
    <p:extLst>
      <p:ext uri="{BB962C8B-B14F-4D97-AF65-F5344CB8AC3E}">
        <p14:creationId xmlns:p14="http://schemas.microsoft.com/office/powerpoint/2010/main" val="99681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endParaRPr lang="en-US" dirty="0" smtClean="0"/>
          </a:p>
          <a:p>
            <a:endParaRPr lang="en-US" dirty="0"/>
          </a:p>
          <a:p>
            <a:endParaRPr lang="en-US" dirty="0" smtClean="0"/>
          </a:p>
          <a:p>
            <a:pPr marL="0" indent="0" algn="ctr">
              <a:buNone/>
            </a:pPr>
            <a:r>
              <a:rPr lang="en-US" sz="5400" b="1" cap="all" dirty="0" smtClean="0"/>
              <a:t>Pre-history VS history </a:t>
            </a:r>
            <a:endParaRPr lang="en-US" sz="5400" b="1" cap="all" dirty="0"/>
          </a:p>
        </p:txBody>
      </p:sp>
    </p:spTree>
    <p:extLst>
      <p:ext uri="{BB962C8B-B14F-4D97-AF65-F5344CB8AC3E}">
        <p14:creationId xmlns:p14="http://schemas.microsoft.com/office/powerpoint/2010/main" val="466302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pPr marL="0" indent="0">
              <a:buNone/>
            </a:pPr>
            <a:r>
              <a:rPr lang="en-US" dirty="0"/>
              <a:t>A</a:t>
            </a:r>
            <a:r>
              <a:rPr lang="en-US" dirty="0" smtClean="0"/>
              <a:t> modern state performs several important functions as commonly </a:t>
            </a:r>
            <a:r>
              <a:rPr lang="en-US" dirty="0"/>
              <a:t>understood today both within the academia and broader </a:t>
            </a:r>
            <a:r>
              <a:rPr lang="en-US"/>
              <a:t>public </a:t>
            </a:r>
            <a:r>
              <a:rPr lang="en-US" smtClean="0"/>
              <a:t>that:</a:t>
            </a:r>
            <a:endParaRPr lang="en-US" dirty="0"/>
          </a:p>
          <a:p>
            <a:pPr lvl="0"/>
            <a:r>
              <a:rPr lang="en-US" dirty="0"/>
              <a:t>maintenance of security, law and order;</a:t>
            </a:r>
          </a:p>
          <a:p>
            <a:pPr lvl="0"/>
            <a:r>
              <a:rPr lang="en-US" dirty="0"/>
              <a:t>regulation of social relations and resolution of social conflicts at the macro level;</a:t>
            </a:r>
          </a:p>
          <a:p>
            <a:pPr lvl="0"/>
            <a:r>
              <a:rPr lang="en-US" dirty="0"/>
              <a:t>articulation and dissimilation of the values within a society;</a:t>
            </a:r>
          </a:p>
          <a:p>
            <a:pPr lvl="0"/>
            <a:r>
              <a:rPr lang="en-US" dirty="0"/>
              <a:t>protecting national interests and maintenance national security.</a:t>
            </a:r>
          </a:p>
          <a:p>
            <a:endParaRPr lang="en-US" dirty="0"/>
          </a:p>
        </p:txBody>
      </p:sp>
    </p:spTree>
    <p:extLst>
      <p:ext uri="{BB962C8B-B14F-4D97-AF65-F5344CB8AC3E}">
        <p14:creationId xmlns:p14="http://schemas.microsoft.com/office/powerpoint/2010/main" val="28677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lstStyle/>
          <a:p>
            <a:pPr marL="0" indent="0">
              <a:buNone/>
            </a:pPr>
            <a:r>
              <a:rPr lang="en-US" dirty="0" smtClean="0"/>
              <a:t>In terms of territorial distribution and/or balance of power, states fall into several categories (discuss):</a:t>
            </a:r>
          </a:p>
          <a:p>
            <a:pPr marL="0" indent="0">
              <a:buNone/>
            </a:pPr>
            <a:endParaRPr lang="en-US" dirty="0" smtClean="0"/>
          </a:p>
          <a:p>
            <a:pPr marL="0" indent="0">
              <a:buNone/>
            </a:pPr>
            <a:r>
              <a:rPr lang="en-US" dirty="0" smtClean="0"/>
              <a:t>				</a:t>
            </a:r>
            <a:r>
              <a:rPr lang="en-US" sz="3600" b="1" cap="all" dirty="0" smtClean="0"/>
              <a:t>decentralized </a:t>
            </a:r>
          </a:p>
          <a:p>
            <a:pPr marL="0" indent="0">
              <a:buNone/>
            </a:pPr>
            <a:endParaRPr lang="en-US" sz="3600" b="1" cap="all" dirty="0" smtClean="0"/>
          </a:p>
          <a:p>
            <a:pPr marL="0" indent="0">
              <a:buNone/>
            </a:pPr>
            <a:r>
              <a:rPr lang="en-US" sz="3600" b="1" cap="all" dirty="0" smtClean="0"/>
              <a:t>unitary state 					federation </a:t>
            </a:r>
          </a:p>
          <a:p>
            <a:pPr marL="0" indent="0">
              <a:buNone/>
            </a:pPr>
            <a:endParaRPr lang="en-US" sz="3600" b="1" cap="all" dirty="0" smtClean="0"/>
          </a:p>
          <a:p>
            <a:pPr marL="0" indent="0">
              <a:buNone/>
            </a:pPr>
            <a:r>
              <a:rPr lang="en-US" sz="3600" b="1" cap="all" dirty="0"/>
              <a:t>	</a:t>
            </a:r>
            <a:r>
              <a:rPr lang="en-US" sz="3600" b="1" cap="all" dirty="0" smtClean="0"/>
              <a:t>			centralized </a:t>
            </a:r>
          </a:p>
          <a:p>
            <a:pPr marL="0" indent="0">
              <a:buNone/>
            </a:pPr>
            <a:endParaRPr lang="en-US" dirty="0"/>
          </a:p>
        </p:txBody>
      </p:sp>
    </p:spTree>
    <p:extLst>
      <p:ext uri="{BB962C8B-B14F-4D97-AF65-F5344CB8AC3E}">
        <p14:creationId xmlns:p14="http://schemas.microsoft.com/office/powerpoint/2010/main" val="1319524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3675972"/>
              </p:ext>
            </p:extLst>
          </p:nvPr>
        </p:nvGraphicFramePr>
        <p:xfrm>
          <a:off x="838200" y="928687"/>
          <a:ext cx="10515600" cy="6053138"/>
        </p:xfrm>
        <a:graphic>
          <a:graphicData uri="http://schemas.openxmlformats.org/drawingml/2006/table">
            <a:tbl>
              <a:tblPr firstRow="1" firstCol="1" bandRow="1"/>
              <a:tblGrid>
                <a:gridCol w="10515600">
                  <a:extLst>
                    <a:ext uri="{9D8B030D-6E8A-4147-A177-3AD203B41FA5}">
                      <a16:colId xmlns:a16="http://schemas.microsoft.com/office/drawing/2014/main" val="492873863"/>
                    </a:ext>
                  </a:extLst>
                </a:gridCol>
              </a:tblGrid>
              <a:tr h="1577500">
                <a:tc>
                  <a:txBody>
                    <a:bodyPr/>
                    <a:lstStyle/>
                    <a:p>
                      <a:pPr marL="342900" indent="-342900">
                        <a:lnSpc>
                          <a:spcPct val="107000"/>
                        </a:lnSpc>
                        <a:spcAft>
                          <a:spcPts val="0"/>
                        </a:spcAft>
                        <a:buFont typeface="Wingdings" panose="05000000000000000000" pitchFamily="2" charset="2"/>
                        <a:buChar char="q"/>
                      </a:pPr>
                      <a:r>
                        <a:rPr lang="en-US" sz="24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 unitary state the </a:t>
                      </a:r>
                      <a:r>
                        <a:rPr lang="en-US" sz="2400" b="1"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2" tooltip="Central government"/>
                        </a:rPr>
                        <a:t>central government</a:t>
                      </a:r>
                      <a:r>
                        <a:rPr lang="en-US" sz="24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is supreme and any </a:t>
                      </a:r>
                      <a:r>
                        <a:rPr lang="en-US" sz="2400" b="1"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3" tooltip="Administrative division"/>
                        </a:rPr>
                        <a:t>administrative divisions</a:t>
                      </a:r>
                      <a:r>
                        <a:rPr lang="en-US" sz="24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exercise only the powers that the central government chooses to delegate. Of the 193 </a:t>
                      </a:r>
                      <a:r>
                        <a:rPr lang="en-US" sz="2400" b="1" u="sng">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4" tooltip="Member states of the United Nations"/>
                        </a:rPr>
                        <a:t>UN member states</a:t>
                      </a:r>
                      <a:r>
                        <a:rPr lang="en-US" sz="24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165 are governed as unitary states.</a:t>
                      </a:r>
                      <a:endParaRPr lang="en-US" sz="2400" b="1">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201389644"/>
                  </a:ext>
                </a:extLst>
              </a:tr>
              <a:tr h="2259962">
                <a:tc>
                  <a:txBody>
                    <a:bodyPr/>
                    <a:lstStyle/>
                    <a:p>
                      <a:pPr marL="342900" indent="-342900">
                        <a:lnSpc>
                          <a:spcPct val="107000"/>
                        </a:lnSpc>
                        <a:spcAft>
                          <a:spcPts val="0"/>
                        </a:spcAft>
                        <a:buFont typeface="Wingdings" panose="05000000000000000000" pitchFamily="2" charset="2"/>
                        <a:buChar char="q"/>
                      </a:pP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federation is a </a:t>
                      </a:r>
                      <a:r>
                        <a:rPr lang="en-US" sz="24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5" tooltip="Political entity"/>
                        </a:rPr>
                        <a:t>political entity</a:t>
                      </a: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characterized by a </a:t>
                      </a:r>
                      <a:r>
                        <a:rPr lang="en-US" sz="24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6" tooltip="Political union"/>
                        </a:rPr>
                        <a:t>union</a:t>
                      </a: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of partially </a:t>
                      </a:r>
                      <a:r>
                        <a:rPr lang="en-US" sz="24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7" tooltip="Federated state"/>
                        </a:rPr>
                        <a:t>self-governing states</a:t>
                      </a: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(regions) under a central (federal) government. In a federation the division of power between them and the central government, is typically constitutionally entrenched and may not be altered by a unilateral decision of either party, the states or the federal political body. </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33251132"/>
                  </a:ext>
                </a:extLst>
              </a:tr>
              <a:tr h="1577500">
                <a:tc>
                  <a:txBody>
                    <a:bodyPr/>
                    <a:lstStyle/>
                    <a:p>
                      <a:pPr marL="342900" indent="-342900">
                        <a:lnSpc>
                          <a:spcPct val="107000"/>
                        </a:lnSpc>
                        <a:spcAft>
                          <a:spcPts val="0"/>
                        </a:spcAft>
                        <a:buFont typeface="Wingdings" panose="05000000000000000000" pitchFamily="2" charset="2"/>
                        <a:buChar char="q"/>
                      </a:pP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confederation is a union of sovereign states, united for purposes of common action often in relation to other states. Usually created by a </a:t>
                      </a:r>
                      <a:r>
                        <a:rPr lang="en-US" sz="24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8" tooltip="Treaty"/>
                        </a:rPr>
                        <a:t>treaty</a:t>
                      </a:r>
                      <a:r>
                        <a:rPr lang="en-US" sz="24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confederations of states tend to be established for dealing with issues, such as defense, foreign relations, internal trade or currency.</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35493632"/>
                  </a:ext>
                </a:extLst>
              </a:tr>
            </a:tbl>
          </a:graphicData>
        </a:graphic>
      </p:graphicFrame>
    </p:spTree>
    <p:extLst>
      <p:ext uri="{BB962C8B-B14F-4D97-AF65-F5344CB8AC3E}">
        <p14:creationId xmlns:p14="http://schemas.microsoft.com/office/powerpoint/2010/main" val="941328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563"/>
          </a:xfrm>
        </p:spPr>
        <p:txBody>
          <a:bodyPr>
            <a:normAutofit/>
          </a:bodyPr>
          <a:lstStyle/>
          <a:p>
            <a:r>
              <a:rPr lang="en-US" sz="2800" b="1" i="1" u="sng" dirty="0" smtClean="0"/>
              <a:t>Lecture 11  STATE: Political Systems and Political Regimes</a:t>
            </a:r>
            <a:endParaRPr lang="en-US" sz="2800" b="1" i="1" u="sng" dirty="0"/>
          </a:p>
        </p:txBody>
      </p:sp>
      <p:sp>
        <p:nvSpPr>
          <p:cNvPr id="3" name="Content Placeholder 2"/>
          <p:cNvSpPr>
            <a:spLocks noGrp="1"/>
          </p:cNvSpPr>
          <p:nvPr>
            <p:ph idx="1"/>
          </p:nvPr>
        </p:nvSpPr>
        <p:spPr>
          <a:xfrm>
            <a:off x="838200" y="1143000"/>
            <a:ext cx="10515600" cy="5033963"/>
          </a:xfrm>
        </p:spPr>
        <p:txBody>
          <a:bodyPr>
            <a:noAutofit/>
          </a:bodyPr>
          <a:lstStyle/>
          <a:p>
            <a:pPr marL="0" indent="0">
              <a:buNone/>
            </a:pPr>
            <a:r>
              <a:rPr lang="en-US" sz="3600" b="1" cap="all" dirty="0" smtClean="0"/>
              <a:t>political system </a:t>
            </a:r>
            <a:r>
              <a:rPr lang="en-US" sz="3600" dirty="0" smtClean="0"/>
              <a:t>of a society is a set of relations of political </a:t>
            </a:r>
            <a:r>
              <a:rPr lang="en-US" sz="3600" smtClean="0"/>
              <a:t>entities to </a:t>
            </a:r>
            <a:r>
              <a:rPr lang="en-US" sz="3600" dirty="0" smtClean="0"/>
              <a:t>the exercise of power (government) and </a:t>
            </a:r>
            <a:r>
              <a:rPr lang="en-GB" sz="3600" smtClean="0"/>
              <a:t>to </a:t>
            </a:r>
            <a:r>
              <a:rPr lang="en-US" sz="3600" smtClean="0"/>
              <a:t>manage a society on </a:t>
            </a:r>
            <a:r>
              <a:rPr lang="en-US" sz="3600" dirty="0" smtClean="0"/>
              <a:t>a </a:t>
            </a:r>
            <a:r>
              <a:rPr lang="en-US" sz="3600" smtClean="0"/>
              <a:t>single normative </a:t>
            </a:r>
            <a:r>
              <a:rPr lang="en-US" sz="3600" dirty="0" smtClean="0"/>
              <a:t>basis.</a:t>
            </a:r>
          </a:p>
          <a:p>
            <a:pPr marL="0" indent="0">
              <a:buNone/>
            </a:pPr>
            <a:endParaRPr lang="en-US" sz="3600" dirty="0" smtClean="0"/>
          </a:p>
          <a:p>
            <a:pPr marL="0" indent="0">
              <a:buNone/>
            </a:pPr>
            <a:r>
              <a:rPr lang="en-US" sz="3600" dirty="0" smtClean="0"/>
              <a:t>The term </a:t>
            </a:r>
            <a:r>
              <a:rPr lang="en-US" sz="3600" b="1" u="sng" dirty="0" smtClean="0"/>
              <a:t>Political </a:t>
            </a:r>
            <a:r>
              <a:rPr lang="en-US" sz="3600" b="1" u="sng" dirty="0"/>
              <a:t>S</a:t>
            </a:r>
            <a:r>
              <a:rPr lang="en-US" sz="3600" b="1" u="sng" dirty="0" smtClean="0"/>
              <a:t>ystem </a:t>
            </a:r>
            <a:r>
              <a:rPr lang="en-US" sz="3600" dirty="0" smtClean="0"/>
              <a:t>theoretically summarizes the activities and relationships of organized forms of power relations i.e. </a:t>
            </a:r>
            <a:r>
              <a:rPr lang="en-US" sz="3600" b="1" dirty="0" smtClean="0"/>
              <a:t>state and other institutions</a:t>
            </a:r>
            <a:r>
              <a:rPr lang="en-US" sz="3600" dirty="0" smtClean="0"/>
              <a:t> as well as ideological and political</a:t>
            </a:r>
            <a:r>
              <a:rPr lang="en-US" sz="3600" b="1" dirty="0" smtClean="0"/>
              <a:t> values ​​and norms </a:t>
            </a:r>
            <a:r>
              <a:rPr lang="en-US" sz="3600" dirty="0" smtClean="0"/>
              <a:t>that govern the political life of members of this society. </a:t>
            </a:r>
            <a:endParaRPr lang="en-US" sz="3600" dirty="0"/>
          </a:p>
        </p:txBody>
      </p:sp>
    </p:spTree>
    <p:extLst>
      <p:ext uri="{BB962C8B-B14F-4D97-AF65-F5344CB8AC3E}">
        <p14:creationId xmlns:p14="http://schemas.microsoft.com/office/powerpoint/2010/main" val="456085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1259</TotalTime>
  <Words>1300</Words>
  <Application>Microsoft Office PowerPoint</Application>
  <PresentationFormat>Widescreen</PresentationFormat>
  <Paragraphs>129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Wingdings</vt:lpstr>
      <vt:lpstr>Office Theme</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lpstr>Lecture 11  STATE: Political Systems and Political Regimes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11  STATE; Political Systems and Political Regimes</dc:title>
  <dc:creator>Marem Buzurtanova</dc:creator>
  <cp:lastModifiedBy>Marem Buzurtanova</cp:lastModifiedBy>
  <cp:revision>20</cp:revision>
  <cp:lastPrinted>2020-05-12T03:05:14Z</cp:lastPrinted>
  <dcterms:created xsi:type="dcterms:W3CDTF">2020-05-12T01:51:13Z</dcterms:created>
  <dcterms:modified xsi:type="dcterms:W3CDTF">2020-11-23T11:57:09Z</dcterms:modified>
</cp:coreProperties>
</file>